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640"/>
    <a:srgbClr val="11243D"/>
    <a:srgbClr val="E28D26"/>
    <a:srgbClr val="172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89529" autoAdjust="0"/>
  </p:normalViewPr>
  <p:slideViewPr>
    <p:cSldViewPr>
      <p:cViewPr varScale="1">
        <p:scale>
          <a:sx n="50" d="100"/>
          <a:sy n="50" d="100"/>
        </p:scale>
        <p:origin x="42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236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4236" y="635635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1236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F766F7-AB67-4858-2F72-1CF48658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4h78VEFoMI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ncQn0kaMTU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qHAFOMJJF4?start=12&amp;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91475" y="5043510"/>
            <a:ext cx="7771253" cy="3627156"/>
          </a:xfrm>
          <a:custGeom>
            <a:avLst/>
            <a:gdLst/>
            <a:ahLst/>
            <a:cxnLst/>
            <a:rect l="l" t="t" r="r" b="b"/>
            <a:pathLst>
              <a:path w="7771253" h="3627156">
                <a:moveTo>
                  <a:pt x="0" y="0"/>
                </a:moveTo>
                <a:lnTo>
                  <a:pt x="7771253" y="0"/>
                </a:lnTo>
                <a:lnTo>
                  <a:pt x="7771253" y="3627156"/>
                </a:lnTo>
                <a:lnTo>
                  <a:pt x="0" y="3627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08" t="-74114" r="-8886" b="-752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1"/>
            <a:ext cx="8001000" cy="10287000"/>
            <a:chOff x="0" y="0"/>
            <a:chExt cx="2134270" cy="27716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4270" cy="2771603"/>
            </a:xfrm>
            <a:custGeom>
              <a:avLst/>
              <a:gdLst/>
              <a:ahLst/>
              <a:cxnLst/>
              <a:rect l="l" t="t" r="r" b="b"/>
              <a:pathLst>
                <a:path w="2134270" h="2771603">
                  <a:moveTo>
                    <a:pt x="0" y="0"/>
                  </a:moveTo>
                  <a:lnTo>
                    <a:pt x="2134270" y="0"/>
                  </a:lnTo>
                  <a:lnTo>
                    <a:pt x="2134270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E28D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6597"/>
            <a:ext cx="8857467" cy="1533407"/>
          </a:xfrm>
          <a:custGeom>
            <a:avLst/>
            <a:gdLst/>
            <a:ahLst/>
            <a:cxnLst/>
            <a:rect l="l" t="t" r="r" b="b"/>
            <a:pathLst>
              <a:path w="10368195" h="1920036">
                <a:moveTo>
                  <a:pt x="0" y="0"/>
                </a:moveTo>
                <a:lnTo>
                  <a:pt x="10368195" y="0"/>
                </a:lnTo>
                <a:lnTo>
                  <a:pt x="10368195" y="1920037"/>
                </a:lnTo>
                <a:lnTo>
                  <a:pt x="0" y="19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56" t="-252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2218" y="1253212"/>
            <a:ext cx="7247782" cy="3228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7200" b="1" dirty="0">
                <a:solidFill>
                  <a:srgbClr val="12253D"/>
                </a:solidFill>
                <a:latin typeface="+mj-lt"/>
              </a:rPr>
              <a:t>Exploring Careers </a:t>
            </a:r>
          </a:p>
          <a:p>
            <a:pPr algn="ctr">
              <a:lnSpc>
                <a:spcPts val="13299"/>
              </a:lnSpc>
            </a:pPr>
            <a:r>
              <a:rPr lang="en-US" sz="7200" b="1" dirty="0">
                <a:solidFill>
                  <a:srgbClr val="12253D"/>
                </a:solidFill>
                <a:latin typeface="+mj-lt"/>
              </a:rPr>
              <a:t>In Construction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6043" y="8186170"/>
            <a:ext cx="6931557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12253D"/>
                </a:solidFill>
                <a:latin typeface="+mj-lt"/>
              </a:rPr>
              <a:t>Presented By: [Insert Name &amp; Job Title Here]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4236" y="4461415"/>
            <a:ext cx="6369702" cy="75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12253D"/>
                </a:solidFill>
              </a:rPr>
              <a:t>with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4236" y="5388515"/>
            <a:ext cx="6369702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12253D"/>
                </a:solidFill>
              </a:rPr>
              <a:t>[Insert Company Name/Logo Here]</a:t>
            </a:r>
          </a:p>
        </p:txBody>
      </p:sp>
      <p:sp>
        <p:nvSpPr>
          <p:cNvPr id="12" name="Freeform 12"/>
          <p:cNvSpPr/>
          <p:nvPr/>
        </p:nvSpPr>
        <p:spPr>
          <a:xfrm>
            <a:off x="-102557" y="8753594"/>
            <a:ext cx="8960024" cy="1533406"/>
          </a:xfrm>
          <a:custGeom>
            <a:avLst/>
            <a:gdLst/>
            <a:ahLst/>
            <a:cxnLst/>
            <a:rect l="l" t="t" r="r" b="b"/>
            <a:pathLst>
              <a:path w="10507244" h="1945786">
                <a:moveTo>
                  <a:pt x="0" y="0"/>
                </a:moveTo>
                <a:lnTo>
                  <a:pt x="10507244" y="0"/>
                </a:lnTo>
                <a:lnTo>
                  <a:pt x="10507244" y="1945786"/>
                </a:lnTo>
                <a:lnTo>
                  <a:pt x="0" y="194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268" b="-268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5" y="8736913"/>
            <a:ext cx="98604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38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014489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67045" y="2666545"/>
            <a:ext cx="4953909" cy="4953909"/>
          </a:xfrm>
          <a:custGeom>
            <a:avLst/>
            <a:gdLst/>
            <a:ahLst/>
            <a:cxnLst/>
            <a:rect l="l" t="t" r="r" b="b"/>
            <a:pathLst>
              <a:path w="5452415" h="5452415">
                <a:moveTo>
                  <a:pt x="0" y="0"/>
                </a:moveTo>
                <a:lnTo>
                  <a:pt x="5452415" y="0"/>
                </a:lnTo>
                <a:lnTo>
                  <a:pt x="5452415" y="5452415"/>
                </a:lnTo>
                <a:lnTo>
                  <a:pt x="0" y="54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19200" y="1260306"/>
            <a:ext cx="15851011" cy="1250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Scan Or Visit The Link Below To Register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98239" y="7672587"/>
            <a:ext cx="6291519" cy="1012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E28D26"/>
                </a:solidFill>
                <a:latin typeface="+mj-lt"/>
              </a:rPr>
              <a:t>careerstarter.byf.org</a:t>
            </a:r>
            <a:endParaRPr lang="en-US" sz="5899" dirty="0">
              <a:solidFill>
                <a:srgbClr val="E28D26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1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1243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5" y="8736913"/>
            <a:ext cx="98604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38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014489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20778" y="7664269"/>
            <a:ext cx="1771478" cy="1064658"/>
          </a:xfrm>
          <a:custGeom>
            <a:avLst/>
            <a:gdLst/>
            <a:ahLst/>
            <a:cxnLst/>
            <a:rect l="l" t="t" r="r" b="b"/>
            <a:pathLst>
              <a:path w="1771478" h="1064658">
                <a:moveTo>
                  <a:pt x="0" y="0"/>
                </a:moveTo>
                <a:lnTo>
                  <a:pt x="1771478" y="0"/>
                </a:lnTo>
                <a:lnTo>
                  <a:pt x="1771478" y="1064658"/>
                </a:lnTo>
                <a:lnTo>
                  <a:pt x="0" y="1064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719040"/>
            <a:ext cx="5825763" cy="6117700"/>
          </a:xfrm>
          <a:custGeom>
            <a:avLst/>
            <a:gdLst/>
            <a:ahLst/>
            <a:cxnLst/>
            <a:rect l="l" t="t" r="r" b="b"/>
            <a:pathLst>
              <a:path w="5825763" h="6117700">
                <a:moveTo>
                  <a:pt x="0" y="0"/>
                </a:moveTo>
                <a:lnTo>
                  <a:pt x="5825763" y="0"/>
                </a:lnTo>
                <a:lnTo>
                  <a:pt x="5825763" y="6117699"/>
                </a:lnTo>
                <a:lnTo>
                  <a:pt x="0" y="61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95744" y="1552543"/>
            <a:ext cx="17496512" cy="107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b="1" dirty="0">
                <a:solidFill>
                  <a:srgbClr val="E28D26"/>
                </a:solidFill>
                <a:latin typeface="+mj-lt"/>
              </a:rPr>
              <a:t>Classroom 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41350" y="2743188"/>
            <a:ext cx="9414718" cy="398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Take A Career Quiz &amp; Explore Your Matches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Fill Out Your "Job Match Profile"</a:t>
            </a:r>
          </a:p>
          <a:p>
            <a:pPr marL="1943071" lvl="2" indent="-647690">
              <a:lnSpc>
                <a:spcPts val="6299"/>
              </a:lnSpc>
              <a:buFont typeface="Arial"/>
              <a:buChar char="⚬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Download Your Resume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Favorite Our Company!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1" y="1"/>
            <a:ext cx="8001000" cy="10287000"/>
            <a:chOff x="0" y="0"/>
            <a:chExt cx="2164992" cy="27716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4992" cy="2771603"/>
            </a:xfrm>
            <a:custGeom>
              <a:avLst/>
              <a:gdLst/>
              <a:ahLst/>
              <a:cxnLst/>
              <a:rect l="l" t="t" r="r" b="b"/>
              <a:pathLst>
                <a:path w="2164992" h="2771603">
                  <a:moveTo>
                    <a:pt x="0" y="0"/>
                  </a:moveTo>
                  <a:lnTo>
                    <a:pt x="2164992" y="0"/>
                  </a:lnTo>
                  <a:lnTo>
                    <a:pt x="2164992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131381" y="-1"/>
            <a:ext cx="8156619" cy="1543411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8"/>
                </a:lnTo>
                <a:lnTo>
                  <a:pt x="0" y="198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t="-28412" r="-312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69481" y="8752334"/>
            <a:ext cx="8118519" cy="1534666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8"/>
                </a:lnTo>
                <a:lnTo>
                  <a:pt x="0" y="198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827" b="-291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591800" y="1402059"/>
            <a:ext cx="7272142" cy="129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b="1" dirty="0">
                <a:solidFill>
                  <a:srgbClr val="E28D26"/>
                </a:solidFill>
                <a:latin typeface="+mj-lt"/>
              </a:rPr>
              <a:t>GET IN TOUCH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82275" y="2665076"/>
            <a:ext cx="7272142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 dirty="0">
                <a:solidFill>
                  <a:srgbClr val="FFFFFF"/>
                </a:solidFill>
                <a:latin typeface="+mj-lt"/>
              </a:rPr>
              <a:t>We'd Love To Hear From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1800" y="4033774"/>
            <a:ext cx="7272142" cy="221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+mj-lt"/>
              </a:rPr>
              <a:t>[Insert Address]</a:t>
            </a: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+mj-lt"/>
              </a:rPr>
              <a:t>[Insert Email]</a:t>
            </a: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+mj-lt"/>
              </a:rPr>
              <a:t>[Insert Phone Number]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14915" y="6953428"/>
            <a:ext cx="5101485" cy="1695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E28D26"/>
                </a:solidFill>
                <a:latin typeface="+mj-lt"/>
              </a:rPr>
              <a:t>And remember to find us, when you're ready to kickstart your career in construction!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9726" y="0"/>
            <a:ext cx="6388274" cy="10287000"/>
          </a:xfrm>
          <a:custGeom>
            <a:avLst/>
            <a:gdLst/>
            <a:ahLst/>
            <a:cxnLst/>
            <a:rect l="l" t="t" r="r" b="b"/>
            <a:pathLst>
              <a:path w="6388274" h="10287000">
                <a:moveTo>
                  <a:pt x="0" y="0"/>
                </a:moveTo>
                <a:lnTo>
                  <a:pt x="6388274" y="0"/>
                </a:lnTo>
                <a:lnTo>
                  <a:pt x="6388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0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"/>
            <a:ext cx="11899726" cy="10287000"/>
            <a:chOff x="0" y="0"/>
            <a:chExt cx="3161095" cy="27716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1095" cy="2771603"/>
            </a:xfrm>
            <a:custGeom>
              <a:avLst/>
              <a:gdLst/>
              <a:ahLst/>
              <a:cxnLst/>
              <a:rect l="l" t="t" r="r" b="b"/>
              <a:pathLst>
                <a:path w="3161095" h="2771603">
                  <a:moveTo>
                    <a:pt x="0" y="0"/>
                  </a:moveTo>
                  <a:lnTo>
                    <a:pt x="3161095" y="0"/>
                  </a:lnTo>
                  <a:lnTo>
                    <a:pt x="3161095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12162" y="0"/>
            <a:ext cx="10702361" cy="149732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0"/>
            <a:ext cx="2114319" cy="149732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6186" t="-32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00019" y="8736913"/>
            <a:ext cx="10702361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" y="8736913"/>
            <a:ext cx="2171469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862" r="-1"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236580" y="3876400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6080" y="1683699"/>
            <a:ext cx="11155210" cy="152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7200" b="1" dirty="0">
                <a:solidFill>
                  <a:srgbClr val="E28D26"/>
                </a:solidFill>
                <a:latin typeface="+mj-lt"/>
              </a:rPr>
              <a:t>What Is Construction?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1"/>
            <a:ext cx="18287996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" y="8736914"/>
            <a:ext cx="8598977" cy="1550086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t="2" r="-1" b="-278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5" y="8736913"/>
            <a:ext cx="9860471" cy="1550075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38" b="-27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-11"/>
            <a:ext cx="10144895" cy="1550075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-11"/>
            <a:ext cx="8314555" cy="1550075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2520149"/>
            <a:ext cx="4432557" cy="6108646"/>
          </a:xfrm>
          <a:custGeom>
            <a:avLst/>
            <a:gdLst/>
            <a:ahLst/>
            <a:cxnLst/>
            <a:rect l="l" t="t" r="r" b="b"/>
            <a:pathLst>
              <a:path w="4432557" h="6108646">
                <a:moveTo>
                  <a:pt x="0" y="0"/>
                </a:moveTo>
                <a:lnTo>
                  <a:pt x="4432557" y="0"/>
                </a:lnTo>
                <a:lnTo>
                  <a:pt x="4432557" y="6108647"/>
                </a:lnTo>
                <a:lnTo>
                  <a:pt x="0" y="610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653" r="-53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37861" y="2520149"/>
            <a:ext cx="4581485" cy="6108646"/>
          </a:xfrm>
          <a:custGeom>
            <a:avLst/>
            <a:gdLst/>
            <a:ahLst/>
            <a:cxnLst/>
            <a:rect l="l" t="t" r="r" b="b"/>
            <a:pathLst>
              <a:path w="4581485" h="6108646">
                <a:moveTo>
                  <a:pt x="0" y="0"/>
                </a:moveTo>
                <a:lnTo>
                  <a:pt x="4581485" y="0"/>
                </a:lnTo>
                <a:lnTo>
                  <a:pt x="4581485" y="6108647"/>
                </a:lnTo>
                <a:lnTo>
                  <a:pt x="0" y="610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595951" y="2520149"/>
            <a:ext cx="5385367" cy="6108646"/>
          </a:xfrm>
          <a:custGeom>
            <a:avLst/>
            <a:gdLst/>
            <a:ahLst/>
            <a:cxnLst/>
            <a:rect l="l" t="t" r="r" b="b"/>
            <a:pathLst>
              <a:path w="5385367" h="6108646">
                <a:moveTo>
                  <a:pt x="0" y="0"/>
                </a:moveTo>
                <a:lnTo>
                  <a:pt x="5385367" y="0"/>
                </a:lnTo>
                <a:lnTo>
                  <a:pt x="5385367" y="6108647"/>
                </a:lnTo>
                <a:lnTo>
                  <a:pt x="0" y="610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672" r="-261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0" y="4853053"/>
            <a:ext cx="18288000" cy="1269826"/>
            <a:chOff x="0" y="0"/>
            <a:chExt cx="4816593" cy="3344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334440"/>
            </a:xfrm>
            <a:custGeom>
              <a:avLst/>
              <a:gdLst/>
              <a:ahLst/>
              <a:cxnLst/>
              <a:rect l="l" t="t" r="r" b="b"/>
              <a:pathLst>
                <a:path w="4816592" h="334440">
                  <a:moveTo>
                    <a:pt x="0" y="0"/>
                  </a:moveTo>
                  <a:lnTo>
                    <a:pt x="4816592" y="0"/>
                  </a:lnTo>
                  <a:lnTo>
                    <a:pt x="4816592" y="334440"/>
                  </a:lnTo>
                  <a:lnTo>
                    <a:pt x="0" y="334440"/>
                  </a:lnTo>
                  <a:close/>
                </a:path>
              </a:pathLst>
            </a:custGeom>
            <a:solidFill>
              <a:srgbClr val="B2171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47679" y="1179324"/>
            <a:ext cx="5592638" cy="127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What We Do: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07623" y="4991100"/>
            <a:ext cx="14199177" cy="99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</a:pPr>
            <a:r>
              <a:rPr lang="en-US" sz="5932" dirty="0">
                <a:solidFill>
                  <a:srgbClr val="FFFFFF"/>
                </a:solidFill>
                <a:latin typeface="+mj-lt"/>
              </a:rPr>
              <a:t>[Insert Your Jobsite or Project Pictures Here!]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"/>
            <a:ext cx="18288000" cy="10286999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61"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6" y="8736914"/>
            <a:ext cx="9860474" cy="1550086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" r="-8538" b="-278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0"/>
            <a:ext cx="10144896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4682" y="7772081"/>
            <a:ext cx="1771478" cy="1064658"/>
          </a:xfrm>
          <a:custGeom>
            <a:avLst/>
            <a:gdLst/>
            <a:ahLst/>
            <a:cxnLst/>
            <a:rect l="l" t="t" r="r" b="b"/>
            <a:pathLst>
              <a:path w="1771478" h="1064658">
                <a:moveTo>
                  <a:pt x="0" y="0"/>
                </a:moveTo>
                <a:lnTo>
                  <a:pt x="1771478" y="0"/>
                </a:lnTo>
                <a:lnTo>
                  <a:pt x="1771478" y="1064658"/>
                </a:lnTo>
                <a:lnTo>
                  <a:pt x="0" y="1064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438400" y="1228431"/>
            <a:ext cx="13182599" cy="1250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College Isn't Always The Answer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79318" y="2800348"/>
            <a:ext cx="7555928" cy="373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 u="sng" dirty="0">
                <a:solidFill>
                  <a:srgbClr val="FFFFFF"/>
                </a:solidFill>
                <a:latin typeface="+mj-lt"/>
              </a:rPr>
              <a:t>Question:</a:t>
            </a:r>
          </a:p>
          <a:p>
            <a:pPr>
              <a:lnSpc>
                <a:spcPts val="4339"/>
              </a:lnSpc>
            </a:pPr>
            <a:endParaRPr lang="en-US" sz="4499" u="sng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ts val="6299"/>
              </a:lnSpc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Out of every 10 jobs, how many of these jobs require a bachelor's degree?</a:t>
            </a:r>
          </a:p>
        </p:txBody>
      </p:sp>
      <p:pic>
        <p:nvPicPr>
          <p:cNvPr id="13" name="Online Media 12" title="How Many Jobs Need a 4-Year Degree? College Students Try to Guess – #BuildYourFuture Street Series">
            <a:hlinkClick r:id="" action="ppaction://media"/>
            <a:extLst>
              <a:ext uri="{FF2B5EF4-FFF2-40B4-BE49-F238E27FC236}">
                <a16:creationId xmlns:a16="http://schemas.microsoft.com/office/drawing/2014/main" id="{C65F9556-EE9B-374C-5A5A-0253D186B8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90780" y="2781300"/>
            <a:ext cx="9682508" cy="5470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6" y="8736913"/>
            <a:ext cx="9857674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69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0"/>
            <a:ext cx="10144896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90800" y="2632384"/>
            <a:ext cx="13106400" cy="5979452"/>
          </a:xfrm>
          <a:custGeom>
            <a:avLst/>
            <a:gdLst/>
            <a:ahLst/>
            <a:cxnLst/>
            <a:rect l="l" t="t" r="r" b="b"/>
            <a:pathLst>
              <a:path w="14075623" h="6407884">
                <a:moveTo>
                  <a:pt x="0" y="0"/>
                </a:moveTo>
                <a:lnTo>
                  <a:pt x="14075622" y="0"/>
                </a:lnTo>
                <a:lnTo>
                  <a:pt x="14075622" y="6407884"/>
                </a:lnTo>
                <a:lnTo>
                  <a:pt x="0" y="6407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9" r="-18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86000" y="1228431"/>
            <a:ext cx="13639800" cy="1250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There Are Many Paths To Success!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8736913"/>
            <a:ext cx="8598976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61" r="-1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6" y="8736913"/>
            <a:ext cx="9860474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38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0"/>
            <a:ext cx="10144896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4682" y="7772081"/>
            <a:ext cx="1771478" cy="1064658"/>
          </a:xfrm>
          <a:custGeom>
            <a:avLst/>
            <a:gdLst/>
            <a:ahLst/>
            <a:cxnLst/>
            <a:rect l="l" t="t" r="r" b="b"/>
            <a:pathLst>
              <a:path w="1771478" h="1064658">
                <a:moveTo>
                  <a:pt x="0" y="0"/>
                </a:moveTo>
                <a:lnTo>
                  <a:pt x="1771478" y="0"/>
                </a:lnTo>
                <a:lnTo>
                  <a:pt x="1771478" y="1064658"/>
                </a:lnTo>
                <a:lnTo>
                  <a:pt x="0" y="1064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66395" y="1228431"/>
            <a:ext cx="11155210" cy="127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Why Construction?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42583" y="2772275"/>
            <a:ext cx="7403577" cy="5582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Great Pay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High Demand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Satisfaction &amp; Happiness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Valuable Skillsets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Unlimited Potential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Leave a Legacy</a:t>
            </a:r>
          </a:p>
          <a:p>
            <a:pPr marL="971535" lvl="1" indent="-485768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+mj-lt"/>
              </a:rPr>
              <a:t>No College Debt</a:t>
            </a:r>
          </a:p>
        </p:txBody>
      </p:sp>
      <p:pic>
        <p:nvPicPr>
          <p:cNvPr id="13" name="Online Media 12" title="Why Do You Love Construction?">
            <a:hlinkClick r:id="" action="ppaction://media"/>
            <a:extLst>
              <a:ext uri="{FF2B5EF4-FFF2-40B4-BE49-F238E27FC236}">
                <a16:creationId xmlns:a16="http://schemas.microsoft.com/office/drawing/2014/main" id="{B2AF05C8-0B8B-AFBA-6F31-8550FA70CA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82108" y="2733242"/>
            <a:ext cx="9860474" cy="557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172535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5" y="8736913"/>
            <a:ext cx="9860475" cy="1550063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38" b="-27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014489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6" y="0"/>
            <a:ext cx="8314554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78415" y="7672230"/>
            <a:ext cx="1771478" cy="1064658"/>
          </a:xfrm>
          <a:custGeom>
            <a:avLst/>
            <a:gdLst/>
            <a:ahLst/>
            <a:cxnLst/>
            <a:rect l="l" t="t" r="r" b="b"/>
            <a:pathLst>
              <a:path w="1771478" h="1064658">
                <a:moveTo>
                  <a:pt x="0" y="0"/>
                </a:moveTo>
                <a:lnTo>
                  <a:pt x="1771478" y="0"/>
                </a:lnTo>
                <a:lnTo>
                  <a:pt x="1771478" y="1064658"/>
                </a:lnTo>
                <a:lnTo>
                  <a:pt x="0" y="1064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8975" y="1709672"/>
            <a:ext cx="9689025" cy="5450664"/>
          </a:xfrm>
          <a:custGeom>
            <a:avLst/>
            <a:gdLst/>
            <a:ahLst/>
            <a:cxnLst/>
            <a:rect l="l" t="t" r="r" b="b"/>
            <a:pathLst>
              <a:path w="9689025" h="5450664">
                <a:moveTo>
                  <a:pt x="0" y="0"/>
                </a:moveTo>
                <a:lnTo>
                  <a:pt x="9689025" y="0"/>
                </a:lnTo>
                <a:lnTo>
                  <a:pt x="9689025" y="5450664"/>
                </a:lnTo>
                <a:lnTo>
                  <a:pt x="0" y="5450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58675" y="3126641"/>
            <a:ext cx="6706356" cy="326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4800" dirty="0">
                <a:solidFill>
                  <a:srgbClr val="FFFFFF"/>
                </a:solidFill>
                <a:latin typeface="+mj-lt"/>
              </a:rPr>
              <a:t>An estimated </a:t>
            </a:r>
            <a:r>
              <a:rPr lang="en-US" sz="4800" dirty="0">
                <a:solidFill>
                  <a:srgbClr val="FFD068"/>
                </a:solidFill>
                <a:latin typeface="+mj-lt"/>
              </a:rPr>
              <a:t>1.9 million</a:t>
            </a:r>
            <a:r>
              <a:rPr lang="en-US" sz="4800" dirty="0">
                <a:solidFill>
                  <a:srgbClr val="FFFFFF"/>
                </a:solidFill>
                <a:latin typeface="+mj-lt"/>
              </a:rPr>
              <a:t> craft professionals are needed by </a:t>
            </a:r>
            <a:r>
              <a:rPr lang="en-US" sz="4800" dirty="0">
                <a:solidFill>
                  <a:srgbClr val="FFD068"/>
                </a:solidFill>
                <a:latin typeface="+mj-lt"/>
              </a:rPr>
              <a:t>2025.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1306" y="6728909"/>
            <a:ext cx="6921094" cy="136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b="1" u="sng" dirty="0">
                <a:solidFill>
                  <a:srgbClr val="E28D26"/>
                </a:solidFill>
                <a:latin typeface="+mj-lt"/>
              </a:rPr>
              <a:t>WE NEED YOU.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0200" y="1562087"/>
            <a:ext cx="5682253" cy="1250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The Problem: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61"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6" y="8736913"/>
            <a:ext cx="9860474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38"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014489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5" y="0"/>
            <a:ext cx="8314555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19800" y="1181100"/>
            <a:ext cx="8829786" cy="2525319"/>
          </a:xfrm>
          <a:custGeom>
            <a:avLst/>
            <a:gdLst/>
            <a:ahLst/>
            <a:cxnLst/>
            <a:rect l="l" t="t" r="r" b="b"/>
            <a:pathLst>
              <a:path w="8829786" h="2525319">
                <a:moveTo>
                  <a:pt x="0" y="0"/>
                </a:moveTo>
                <a:lnTo>
                  <a:pt x="8829785" y="0"/>
                </a:lnTo>
                <a:lnTo>
                  <a:pt x="8829785" y="2525319"/>
                </a:lnTo>
                <a:lnTo>
                  <a:pt x="0" y="252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88390" y="3164532"/>
            <a:ext cx="3522840" cy="5979958"/>
          </a:xfrm>
          <a:custGeom>
            <a:avLst/>
            <a:gdLst/>
            <a:ahLst/>
            <a:cxnLst/>
            <a:rect l="l" t="t" r="r" b="b"/>
            <a:pathLst>
              <a:path w="3522840" h="5979958">
                <a:moveTo>
                  <a:pt x="0" y="0"/>
                </a:moveTo>
                <a:lnTo>
                  <a:pt x="3522840" y="0"/>
                </a:lnTo>
                <a:lnTo>
                  <a:pt x="3522840" y="5979958"/>
                </a:lnTo>
                <a:lnTo>
                  <a:pt x="0" y="597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03447" y="1689010"/>
            <a:ext cx="5292726" cy="127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b="1" dirty="0">
                <a:solidFill>
                  <a:srgbClr val="E28D26"/>
                </a:solidFill>
                <a:latin typeface="+mj-lt"/>
              </a:rPr>
              <a:t>The Solution: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76704" y="3776087"/>
            <a:ext cx="7751210" cy="315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35" lvl="1" indent="-485768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Explore Career Pathways</a:t>
            </a:r>
          </a:p>
          <a:p>
            <a:pPr marL="971535" lvl="1" indent="-485768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Have Your Resume Formatted</a:t>
            </a:r>
          </a:p>
          <a:p>
            <a:pPr marL="971535" lvl="1" indent="-485768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Connect With Employers</a:t>
            </a:r>
          </a:p>
          <a:p>
            <a:pPr marL="971535" lvl="1" indent="-485768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Find Out About Educational Opportunities</a:t>
            </a:r>
          </a:p>
          <a:p>
            <a:pPr marL="971535" lvl="1" indent="-485768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GET HIRED!!</a:t>
            </a:r>
          </a:p>
        </p:txBody>
      </p:sp>
      <p:pic>
        <p:nvPicPr>
          <p:cNvPr id="18" name="Picture 17" descr="A yellow and black sign&#10;&#10;Description automatically generated">
            <a:extLst>
              <a:ext uri="{FF2B5EF4-FFF2-40B4-BE49-F238E27FC236}">
                <a16:creationId xmlns:a16="http://schemas.microsoft.com/office/drawing/2014/main" id="{161B6B9B-0107-CEF4-810E-B2416C354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958014"/>
            <a:ext cx="2800694" cy="464959"/>
          </a:xfrm>
          <a:prstGeom prst="rect">
            <a:avLst/>
          </a:prstGeom>
        </p:spPr>
      </p:pic>
      <p:pic>
        <p:nvPicPr>
          <p:cNvPr id="20" name="Picture 19" descr="A red and white logo&#10;&#10;Description automatically generated">
            <a:extLst>
              <a:ext uri="{FF2B5EF4-FFF2-40B4-BE49-F238E27FC236}">
                <a16:creationId xmlns:a16="http://schemas.microsoft.com/office/drawing/2014/main" id="{9E5D3172-6ED7-5C8B-A55C-21BEFB163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67" y="7776463"/>
            <a:ext cx="1103465" cy="969486"/>
          </a:xfrm>
          <a:prstGeom prst="rect">
            <a:avLst/>
          </a:prstGeom>
        </p:spPr>
      </p:pic>
      <p:pic>
        <p:nvPicPr>
          <p:cNvPr id="24" name="Picture 23" descr="A black and orange hexagon in a white background&#10;&#10;Description automatically generated">
            <a:extLst>
              <a:ext uri="{FF2B5EF4-FFF2-40B4-BE49-F238E27FC236}">
                <a16:creationId xmlns:a16="http://schemas.microsoft.com/office/drawing/2014/main" id="{EB55DC23-FF5C-CD0A-5037-FBE696BFC2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560" y="8030068"/>
            <a:ext cx="2468077" cy="320850"/>
          </a:xfrm>
          <a:prstGeom prst="rect">
            <a:avLst/>
          </a:prstGeom>
        </p:spPr>
      </p:pic>
      <p:pic>
        <p:nvPicPr>
          <p:cNvPr id="28" name="Picture 27" descr="A red circle with grey letters&#10;&#10;Description automatically generated">
            <a:extLst>
              <a:ext uri="{FF2B5EF4-FFF2-40B4-BE49-F238E27FC236}">
                <a16:creationId xmlns:a16="http://schemas.microsoft.com/office/drawing/2014/main" id="{2B6121FB-0F21-9284-2BC6-7867CEBF2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920" y="7776463"/>
            <a:ext cx="1121923" cy="8451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DCE6BD-B6A3-37C8-3370-BCC9E71C1146}"/>
              </a:ext>
            </a:extLst>
          </p:cNvPr>
          <p:cNvSpPr txBox="1"/>
          <p:nvPr/>
        </p:nvSpPr>
        <p:spPr>
          <a:xfrm>
            <a:off x="9111439" y="7209650"/>
            <a:ext cx="2946266" cy="46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Made Possible By: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"/>
            <a:ext cx="18288000" cy="10287000"/>
            <a:chOff x="0" y="0"/>
            <a:chExt cx="4876594" cy="2771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6594" cy="2771603"/>
            </a:xfrm>
            <a:custGeom>
              <a:avLst/>
              <a:gdLst/>
              <a:ahLst/>
              <a:cxnLst/>
              <a:rect l="l" t="t" r="r" b="b"/>
              <a:pathLst>
                <a:path w="4876594" h="2771603">
                  <a:moveTo>
                    <a:pt x="0" y="0"/>
                  </a:moveTo>
                  <a:lnTo>
                    <a:pt x="4876594" y="0"/>
                  </a:lnTo>
                  <a:lnTo>
                    <a:pt x="4876594" y="2771603"/>
                  </a:lnTo>
                  <a:lnTo>
                    <a:pt x="0" y="2771603"/>
                  </a:lnTo>
                  <a:close/>
                </a:path>
              </a:pathLst>
            </a:custGeom>
            <a:solidFill>
              <a:srgbClr val="1225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736913"/>
            <a:ext cx="8598975" cy="1550087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61" b="-27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27525" y="8736913"/>
            <a:ext cx="9860475" cy="1550065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38" b="-27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" y="0"/>
            <a:ext cx="10144896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96" t="-27860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3446" y="0"/>
            <a:ext cx="8314554" cy="1550064"/>
          </a:xfrm>
          <a:custGeom>
            <a:avLst/>
            <a:gdLst/>
            <a:ahLst/>
            <a:cxnLst/>
            <a:rect l="l" t="t" r="r" b="b"/>
            <a:pathLst>
              <a:path w="10702361" h="1981919">
                <a:moveTo>
                  <a:pt x="0" y="0"/>
                </a:moveTo>
                <a:lnTo>
                  <a:pt x="10702361" y="0"/>
                </a:lnTo>
                <a:lnTo>
                  <a:pt x="10702361" y="1981919"/>
                </a:lnTo>
                <a:lnTo>
                  <a:pt x="0" y="19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860" r="-28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4682" y="7772081"/>
            <a:ext cx="1771478" cy="1064658"/>
          </a:xfrm>
          <a:custGeom>
            <a:avLst/>
            <a:gdLst/>
            <a:ahLst/>
            <a:cxnLst/>
            <a:rect l="l" t="t" r="r" b="b"/>
            <a:pathLst>
              <a:path w="1771478" h="1064658">
                <a:moveTo>
                  <a:pt x="0" y="0"/>
                </a:moveTo>
                <a:lnTo>
                  <a:pt x="1771478" y="0"/>
                </a:lnTo>
                <a:lnTo>
                  <a:pt x="1771478" y="1064658"/>
                </a:lnTo>
                <a:lnTo>
                  <a:pt x="0" y="1064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0107" y="1525359"/>
            <a:ext cx="180461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E28D26"/>
                </a:solidFill>
                <a:latin typeface="+mj-lt"/>
              </a:rPr>
              <a:t>Hear About </a:t>
            </a:r>
            <a:r>
              <a:rPr lang="en-US" sz="4800" b="1" dirty="0" err="1">
                <a:solidFill>
                  <a:srgbClr val="E28D26"/>
                </a:solidFill>
                <a:latin typeface="+mj-lt"/>
              </a:rPr>
              <a:t>CareerStarter</a:t>
            </a:r>
            <a:r>
              <a:rPr lang="en-US" sz="4800" b="1" dirty="0">
                <a:solidFill>
                  <a:srgbClr val="E28D26"/>
                </a:solidFill>
                <a:latin typeface="+mj-lt"/>
              </a:rPr>
              <a:t> From Someone Who Was In Your Seat</a:t>
            </a:r>
          </a:p>
        </p:txBody>
      </p:sp>
      <p:pic>
        <p:nvPicPr>
          <p:cNvPr id="12" name="Online Media 11" title="Camron's Story | CareerStarter &amp; Turner Industries">
            <a:hlinkClick r:id="" action="ppaction://media"/>
            <a:extLst>
              <a:ext uri="{FF2B5EF4-FFF2-40B4-BE49-F238E27FC236}">
                <a16:creationId xmlns:a16="http://schemas.microsoft.com/office/drawing/2014/main" id="{70404E25-41BC-C8C4-6B47-77E79E3AAD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48200" y="2746439"/>
            <a:ext cx="9969974" cy="5633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1C02C60F260143857C8563B5D583D1" ma:contentTypeVersion="15" ma:contentTypeDescription="Create a new document." ma:contentTypeScope="" ma:versionID="7296fc5909bcf3576aeceeb4bcc918ae">
  <xsd:schema xmlns:xsd="http://www.w3.org/2001/XMLSchema" xmlns:xs="http://www.w3.org/2001/XMLSchema" xmlns:p="http://schemas.microsoft.com/office/2006/metadata/properties" xmlns:ns3="22a195f1-1725-48ec-99c6-221be0384879" xmlns:ns4="6f168272-55ff-4afa-bbf9-7c2305cae8dc" targetNamespace="http://schemas.microsoft.com/office/2006/metadata/properties" ma:root="true" ma:fieldsID="f52635846ce39f1a6fc1ac68e0ceca80" ns3:_="" ns4:_="">
    <xsd:import namespace="22a195f1-1725-48ec-99c6-221be0384879"/>
    <xsd:import namespace="6f168272-55ff-4afa-bbf9-7c2305cae8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earchPropertie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195f1-1725-48ec-99c6-221be03848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8272-55ff-4afa-bbf9-7c2305cae8d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a195f1-1725-48ec-99c6-221be0384879" xsi:nil="true"/>
  </documentManagement>
</p:properties>
</file>

<file path=customXml/itemProps1.xml><?xml version="1.0" encoding="utf-8"?>
<ds:datastoreItem xmlns:ds="http://schemas.openxmlformats.org/officeDocument/2006/customXml" ds:itemID="{76012624-59BB-43BB-ADB0-E6A4E44C08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25BD8A-9822-423E-9C7D-616513726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195f1-1725-48ec-99c6-221be0384879"/>
    <ds:schemaRef ds:uri="6f168272-55ff-4afa-bbf9-7c2305cae8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2286A8-1F69-4EEF-A889-6AF3E07983CA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6f168272-55ff-4afa-bbf9-7c2305cae8dc"/>
    <ds:schemaRef ds:uri="22a195f1-1725-48ec-99c6-221be03848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221</Words>
  <Application>Microsoft Office PowerPoint</Application>
  <PresentationFormat>Custom</PresentationFormat>
  <Paragraphs>47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Careers In Construction with [Insert Company Name Here]</dc:title>
  <cp:lastModifiedBy>Zoe Nembhard</cp:lastModifiedBy>
  <cp:revision>10</cp:revision>
  <dcterms:created xsi:type="dcterms:W3CDTF">2006-08-16T00:00:00Z</dcterms:created>
  <dcterms:modified xsi:type="dcterms:W3CDTF">2023-12-05T14:40:30Z</dcterms:modified>
  <dc:identifier>DAFnykwZOfE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0x010100881C02C60F260143857C8563B5D583D1</vt:lpwstr>
  </property>
</Properties>
</file>